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72" r:id="rId3"/>
    <p:sldId id="264" r:id="rId4"/>
    <p:sldId id="257" r:id="rId5"/>
    <p:sldId id="260" r:id="rId6"/>
    <p:sldId id="258" r:id="rId7"/>
    <p:sldId id="259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34" autoAdjust="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7F4B53A-3784-4873-90C5-534A576561EE}" type="datetimeFigureOut">
              <a:rPr lang="ru-RU"/>
              <a:pPr>
                <a:defRPr/>
              </a:pPr>
              <a:t>15.08.2013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353823-56BC-4478-8757-B9382D4F4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4724400" y="6556375"/>
            <a:ext cx="2001838" cy="227013"/>
          </a:xfrm>
          <a:prstGeom prst="rect">
            <a:avLst/>
          </a:prstGeom>
        </p:spPr>
        <p:txBody>
          <a:bodyPr vert="horz" t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7766419-DB8E-46E2-9B5B-354B0607CA7C}" type="datetimeFigureOut">
              <a:rPr lang="ru-RU"/>
              <a:pPr>
                <a:defRPr/>
              </a:pPr>
              <a:t>15.08.2013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735138" y="6556375"/>
            <a:ext cx="2895600" cy="228600"/>
          </a:xfrm>
          <a:prstGeom prst="rect">
            <a:avLst/>
          </a:prstGeom>
        </p:spPr>
        <p:txBody>
          <a:bodyPr vert="horz" t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734175" y="6554788"/>
            <a:ext cx="587375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8681AC0-19B7-467B-99F8-D94C9A053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ransition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Arial" charset="0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Arial" charset="0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wm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1340768"/>
            <a:ext cx="7992888" cy="23762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200" dirty="0" smtClean="0">
                <a:latin typeface="Segoe Print" pitchFamily="2" charset="0"/>
              </a:rPr>
              <a:t>Летний профильный лагерь с дневным пребыванием по программе «Путешествие в лето!»</a:t>
            </a:r>
            <a:endParaRPr lang="ru-RU" sz="4200" dirty="0"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997200" y="4025900"/>
            <a:ext cx="4502150" cy="11811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5720" tIns="0" rIns="45720" bIns="0">
            <a:normAutofit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Century Schoolbook" pitchFamily="18" charset="0"/>
              </a:rPr>
              <a:t>Молодежный центр «Перекресток»</a:t>
            </a:r>
            <a:endParaRPr lang="ru-RU" sz="2400" dirty="0">
              <a:solidFill>
                <a:schemeClr val="tx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Утро начинается с зарядки</a:t>
            </a:r>
            <a:endParaRPr lang="ru-RU" dirty="0">
              <a:latin typeface="+mj-lt"/>
            </a:endParaRPr>
          </a:p>
        </p:txBody>
      </p:sp>
      <p:pic>
        <p:nvPicPr>
          <p:cNvPr id="12290" name="Содержимое 6" descr="DSC0014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628775"/>
            <a:ext cx="2809875" cy="3725863"/>
          </a:xfrm>
        </p:spPr>
      </p:pic>
      <p:pic>
        <p:nvPicPr>
          <p:cNvPr id="12291" name="Picture 2" descr="C:\Users\user\Desktop\все фото лагерь\музей связи и почты\DSC00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1628775"/>
            <a:ext cx="3214688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Нас столовая зовёт!</a:t>
            </a:r>
            <a:endParaRPr lang="ru-RU" dirty="0">
              <a:latin typeface="+mj-lt"/>
            </a:endParaRPr>
          </a:p>
        </p:txBody>
      </p:sp>
      <p:pic>
        <p:nvPicPr>
          <p:cNvPr id="13314" name="Содержимое 5" descr="DSCN8593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46138" y="1609725"/>
            <a:ext cx="3000375" cy="2249488"/>
          </a:xfrm>
        </p:spPr>
      </p:pic>
      <p:pic>
        <p:nvPicPr>
          <p:cNvPr id="13315" name="Picture 2" descr="F:\DSCN85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1700213"/>
            <a:ext cx="31686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Экскурсия в музей истории </a:t>
            </a:r>
            <a:r>
              <a:rPr lang="ru-RU" dirty="0" err="1" smtClean="0">
                <a:latin typeface="+mj-lt"/>
              </a:rPr>
              <a:t>угнту</a:t>
            </a:r>
            <a:endParaRPr lang="ru-RU" dirty="0">
              <a:latin typeface="+mj-lt"/>
            </a:endParaRPr>
          </a:p>
        </p:txBody>
      </p:sp>
      <p:pic>
        <p:nvPicPr>
          <p:cNvPr id="14338" name="Содержимое 5" descr="DSCN8594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1412875"/>
            <a:ext cx="2879725" cy="2160588"/>
          </a:xfrm>
        </p:spPr>
      </p:pic>
      <p:pic>
        <p:nvPicPr>
          <p:cNvPr id="14339" name="Picture 3" descr="F:\фотки лагеря 2 смены\DSCN86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789363"/>
            <a:ext cx="337820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F:\фотки лагеря 2 смены\DSCN86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3789363"/>
            <a:ext cx="36163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Экскурсия в национальный музей</a:t>
            </a:r>
            <a:endParaRPr lang="ru-RU" dirty="0">
              <a:latin typeface="+mj-lt"/>
            </a:endParaRPr>
          </a:p>
        </p:txBody>
      </p:sp>
      <p:pic>
        <p:nvPicPr>
          <p:cNvPr id="15362" name="Picture 2" descr="C:\Users\user\Desktop\все фото лагерь\нац. муз\DSC0030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125538"/>
            <a:ext cx="2520950" cy="2470150"/>
          </a:xfrm>
        </p:spPr>
      </p:pic>
      <p:pic>
        <p:nvPicPr>
          <p:cNvPr id="15363" name="Picture 3" descr="C:\Users\user\Desktop\все фото лагерь\нац. муз\DSC003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4797425"/>
            <a:ext cx="33956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Users\user\Desktop\все фото лагерь\нац. муз\DSC003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3357563"/>
            <a:ext cx="27035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C:\Users\user\Desktop\все фото лагерь\нац. муз\DSC003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1773238"/>
            <a:ext cx="28463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Посещение музеев почты и связи</a:t>
            </a:r>
            <a:endParaRPr lang="ru-RU" dirty="0">
              <a:latin typeface="+mj-lt"/>
            </a:endParaRPr>
          </a:p>
        </p:txBody>
      </p:sp>
      <p:pic>
        <p:nvPicPr>
          <p:cNvPr id="16386" name="Picture 2" descr="C:\Users\user\Desktop\все фото лагерь\музей связи и почты\DSC0024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46138" y="1609725"/>
            <a:ext cx="2570162" cy="3189288"/>
          </a:xfrm>
        </p:spPr>
      </p:pic>
      <p:pic>
        <p:nvPicPr>
          <p:cNvPr id="16387" name="Picture 3" descr="C:\Users\user\Desktop\все фото лагерь\музей связи и почты\DSC002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868863"/>
            <a:ext cx="1152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Users\user\Desktop\все фото лагерь\музей связи и почты\DSC002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4149725"/>
            <a:ext cx="23431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:\Users\user\Desktop\все фото лагерь\музей связи и почты\DSC002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1700213"/>
            <a:ext cx="1944688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C:\Users\user\Desktop\все фото лагерь\музей связи и почты\DSC0026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1628775"/>
            <a:ext cx="20208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C:\Users\user\Desktop\все фото лагерь\музей связи и почты\DSC0027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64163" y="3213100"/>
            <a:ext cx="26225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C:\Users\user\Desktop\все фото лагерь\музей связи и почты\DSC0028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84888" y="5013325"/>
            <a:ext cx="172085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 descr="F:\фотки лагеря 2 смены\DSCN866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3" y="5516563"/>
            <a:ext cx="15351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F:\фотки лагеря 2 смены\DSCN8671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4663" y="3933825"/>
            <a:ext cx="20161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Тематическая экскурсия «Воздушная гавань»</a:t>
            </a:r>
            <a:endParaRPr lang="ru-RU" dirty="0">
              <a:latin typeface="+mj-lt"/>
            </a:endParaRPr>
          </a:p>
        </p:txBody>
      </p:sp>
      <p:pic>
        <p:nvPicPr>
          <p:cNvPr id="17410" name="Picture 2" descr="C:\Users\user\Desktop\все фото лагерь\аэропорт\DSC0014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638550" y="1843088"/>
            <a:ext cx="2230438" cy="3070225"/>
          </a:xfrm>
        </p:spPr>
      </p:pic>
      <p:pic>
        <p:nvPicPr>
          <p:cNvPr id="17411" name="Picture 3" descr="C:\Users\user\Desktop\все фото лагерь\аэропорт\DSC001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773238"/>
            <a:ext cx="19208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C:\Users\user\Desktop\все фото лагерь\аэропорт\DSC001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652963"/>
            <a:ext cx="2951162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C:\Users\user\Desktop\все фото лагерь\аэропорт\DSC002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5084763"/>
            <a:ext cx="38227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C:\Users\user\Desktop\все фото лагерь\аэропорт\DSC002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2060575"/>
            <a:ext cx="31686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Экскурсия в Ботанический сад</a:t>
            </a:r>
            <a:endParaRPr lang="ru-RU" dirty="0">
              <a:latin typeface="+mj-lt"/>
            </a:endParaRPr>
          </a:p>
        </p:txBody>
      </p:sp>
      <p:pic>
        <p:nvPicPr>
          <p:cNvPr id="18434" name="Picture 2" descr="C:\Users\user\Desktop\все фото лагерь\бот. сад\DSC0033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59113" y="1412875"/>
            <a:ext cx="4398962" cy="2160588"/>
          </a:xfrm>
        </p:spPr>
      </p:pic>
      <p:pic>
        <p:nvPicPr>
          <p:cNvPr id="18435" name="Picture 3" descr="C:\Users\user\Desktop\все фото лагерь\бот. сад\DSC003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84438" y="2133600"/>
            <a:ext cx="5400676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C:\Users\user\Desktop\все фото лагерь\бот. сад\DSC003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789363"/>
            <a:ext cx="460851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Прогулка в парк«Волшебный мир»</a:t>
            </a:r>
            <a:endParaRPr lang="ru-RU" dirty="0">
              <a:latin typeface="+mj-lt"/>
            </a:endParaRPr>
          </a:p>
        </p:txBody>
      </p:sp>
      <p:pic>
        <p:nvPicPr>
          <p:cNvPr id="19458" name="Picture 2" descr="C:\Users\user\Desktop\Новая папка (3)\DSC0056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46138" y="1609725"/>
            <a:ext cx="4805362" cy="3041650"/>
          </a:xfrm>
        </p:spPr>
      </p:pic>
      <p:pic>
        <p:nvPicPr>
          <p:cNvPr id="19459" name="Picture 3" descr="C:\Users\user\Desktop\Новая папка (3)\DSC005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3388" y="4076700"/>
            <a:ext cx="4551362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+mj-lt"/>
              </a:rPr>
              <a:t>Нам пишут</a:t>
            </a:r>
            <a:endParaRPr lang="ru-RU" dirty="0">
              <a:latin typeface="+mj-lt"/>
            </a:endParaRPr>
          </a:p>
        </p:txBody>
      </p:sp>
      <p:pic>
        <p:nvPicPr>
          <p:cNvPr id="20482" name="Picture 2" descr="C:\Users\user\Desktop\все фото лагерь\разное лагерь\DSC0014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691680" y="1340768"/>
            <a:ext cx="5978525" cy="4326607"/>
          </a:xfrm>
        </p:spPr>
      </p:pic>
      <p:pic>
        <p:nvPicPr>
          <p:cNvPr id="20483" name="Picture 3" descr="C:\Users\user\Desktop\все фото лагерь\музей связи и почты\DSC002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3501008"/>
            <a:ext cx="266429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3635896" y="5667375"/>
            <a:ext cx="44751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Данил Г. «Было здорово!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u-RU" dirty="0">
                <a:latin typeface="Trebuchet MS" pitchFamily="34" charset="0"/>
              </a:rPr>
              <a:t>Мы совершили</a:t>
            </a:r>
          </a:p>
          <a:p>
            <a:r>
              <a:rPr lang="ru-RU" dirty="0">
                <a:latin typeface="Trebuchet MS" pitchFamily="34" charset="0"/>
              </a:rPr>
              <a:t> много познавательных экскурсий!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u-RU" dirty="0">
                <a:latin typeface="Trebuchet MS" pitchFamily="34" charset="0"/>
              </a:rPr>
              <a:t>Жду</a:t>
            </a:r>
          </a:p>
          <a:p>
            <a:r>
              <a:rPr lang="ru-RU" dirty="0">
                <a:latin typeface="Trebuchet MS" pitchFamily="34" charset="0"/>
              </a:rPr>
              <a:t> не дождусь</a:t>
            </a:r>
            <a:r>
              <a:rPr lang="en-US" dirty="0">
                <a:latin typeface="Trebuchet MS" pitchFamily="34" charset="0"/>
              </a:rPr>
              <a:t> </a:t>
            </a:r>
            <a:r>
              <a:rPr lang="ru-RU" dirty="0">
                <a:latin typeface="Trebuchet MS" pitchFamily="34" charset="0"/>
              </a:rPr>
              <a:t>следующей смены!»</a:t>
            </a:r>
          </a:p>
          <a:p>
            <a:endParaRPr lang="ru-RU" dirty="0"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 descr="C:\Users\user\Desktop\Новая папка (3)\DSC0057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84313"/>
            <a:ext cx="6462712" cy="4540250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550" y="404813"/>
            <a:ext cx="7786688" cy="4208462"/>
          </a:xfrm>
          <a:blipFill>
            <a:blip r:embed="rId2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latin typeface="Segoe Print" pitchFamily="2" charset="0"/>
              </a:rPr>
              <a:t>         </a:t>
            </a:r>
            <a:r>
              <a:rPr lang="ru-RU" sz="3500" b="1" dirty="0" smtClean="0">
                <a:solidFill>
                  <a:srgbClr val="00B050"/>
                </a:solidFill>
                <a:latin typeface="Segoe Print" pitchFamily="2" charset="0"/>
              </a:rPr>
              <a:t>Что такое лагерь?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500" b="1" dirty="0" smtClean="0">
                <a:solidFill>
                  <a:srgbClr val="00B050"/>
                </a:solidFill>
                <a:latin typeface="Segoe Print" pitchFamily="2" charset="0"/>
              </a:rPr>
              <a:t>         Лагерь - это жара!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500" b="1" dirty="0" smtClean="0">
                <a:solidFill>
                  <a:srgbClr val="00B050"/>
                </a:solidFill>
                <a:latin typeface="Segoe Print" pitchFamily="2" charset="0"/>
              </a:rPr>
              <a:t>         Лагерь-это отряд!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B050"/>
                </a:solidFill>
                <a:latin typeface="Segoe Print" pitchFamily="2" charset="0"/>
              </a:rPr>
              <a:t>        Лагерь –это когда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B050"/>
                </a:solidFill>
                <a:latin typeface="Segoe Print" pitchFamily="2" charset="0"/>
              </a:rPr>
              <a:t>        Тебе каждый здесь рад!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B050"/>
                </a:solidFill>
                <a:latin typeface="Segoe Print" pitchFamily="2" charset="0"/>
              </a:rPr>
              <a:t>        Лагерь –это когда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B050"/>
                </a:solidFill>
                <a:latin typeface="Segoe Print" pitchFamily="2" charset="0"/>
              </a:rPr>
              <a:t>        Ты не хочешь назад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>
                <a:solidFill>
                  <a:srgbClr val="00B05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latin typeface="Segoe Print" pitchFamily="2" charset="0"/>
              </a:rPr>
              <a:t>       И каждый день в лагерь бежать рад!!!</a:t>
            </a:r>
            <a:endParaRPr lang="ru-RU" sz="3600" b="1" dirty="0">
              <a:solidFill>
                <a:srgbClr val="00B05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atin typeface="Segoe Print" pitchFamily="2" charset="0"/>
              </a:rPr>
              <a:t>Краткая аннотация:</a:t>
            </a:r>
            <a:endParaRPr lang="ru-RU" sz="3600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Название: «Путешествие в лето!»;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Вид лагеря: летний профильный лагерь с дневным пребыванием;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Место проведения: МЦ «Перекресток»;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Сроки проведения: 03.06.13 – 17.06.13;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Срок реализации: смена лагеря – 14 дней;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latin typeface="Gabriola" pitchFamily="82" charset="0"/>
              </a:rPr>
              <a:t>Количество детей и подростков: 15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60648"/>
            <a:ext cx="8291264" cy="1417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600" dirty="0">
                <a:latin typeface="Segoe Print" pitchFamily="2" charset="0"/>
              </a:rPr>
              <a:t>План мероприятий </a:t>
            </a:r>
            <a:br>
              <a:rPr lang="ru-RU" sz="1600" dirty="0">
                <a:latin typeface="Segoe Print" pitchFamily="2" charset="0"/>
              </a:rPr>
            </a:br>
            <a:r>
              <a:rPr lang="ru-RU" sz="1600" dirty="0">
                <a:latin typeface="Segoe Print" pitchFamily="2" charset="0"/>
              </a:rPr>
              <a:t>профильного лагеря дневного пребывания по программе «Путешествие в лето!» </a:t>
            </a:r>
            <a:br>
              <a:rPr lang="ru-RU" sz="1600" dirty="0">
                <a:latin typeface="Segoe Print" pitchFamily="2" charset="0"/>
              </a:rPr>
            </a:br>
            <a:r>
              <a:rPr lang="ru-RU" sz="1600" dirty="0">
                <a:latin typeface="Segoe Print" pitchFamily="2" charset="0"/>
              </a:rPr>
              <a:t>молодежного центра «Перекресток» с 03 по 16 июня 2013 года</a:t>
            </a:r>
            <a:r>
              <a:rPr lang="ru-RU" dirty="0">
                <a:latin typeface="Segoe Print" pitchFamily="2" charset="0"/>
              </a:rPr>
              <a:t/>
            </a:r>
            <a:br>
              <a:rPr lang="ru-RU" dirty="0">
                <a:latin typeface="Segoe Print" pitchFamily="2" charset="0"/>
              </a:rPr>
            </a:br>
            <a:endParaRPr lang="ru-RU" dirty="0">
              <a:latin typeface="Segoe Print" pitchFamily="2" charset="0"/>
            </a:endParaRPr>
          </a:p>
        </p:txBody>
      </p:sp>
      <p:graphicFrame>
        <p:nvGraphicFramePr>
          <p:cNvPr id="17451" name="Group 43"/>
          <p:cNvGraphicFramePr>
            <a:graphicFrameLocks noGrp="1"/>
          </p:cNvGraphicFramePr>
          <p:nvPr>
            <p:ph idx="4294967295"/>
          </p:nvPr>
        </p:nvGraphicFramePr>
        <p:xfrm>
          <a:off x="684213" y="1268413"/>
          <a:ext cx="7848600" cy="4419601"/>
        </p:xfrm>
        <a:graphic>
          <a:graphicData uri="http://schemas.openxmlformats.org/drawingml/2006/table">
            <a:tbl>
              <a:tblPr/>
              <a:tblGrid>
                <a:gridCol w="1120775"/>
                <a:gridCol w="1120775"/>
                <a:gridCol w="1122362"/>
                <a:gridCol w="1120775"/>
                <a:gridCol w="1120775"/>
                <a:gridCol w="1120775"/>
                <a:gridCol w="1122363"/>
              </a:tblGrid>
              <a:tr h="21605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Открытие лагерной смены «Путешествие в лето!»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Музыкально-игровая программа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 гостях у сказки»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Парк Первомайский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Экскурсия в музей почты и музей связи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Конкурс рисунков «Город, в котором я живу»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Тематическая экскурсия «Воздушная гавань» в музей авиации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Игра «Внимательный пешеход»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Экскурсия в Национальный музей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Экологическая игра - викторина «Экологические проблемы нашего края»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Посещение кинокомплекса «Простор»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Игра - викторина «Мое здоровье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Спортивная программа «Зоологическая забеги», парк Химиков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 июня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Экскурсия в парк «Волшебный мир»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20907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Экскурсия в парк Якутова. Катание на аттракционах.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Конкурс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«Творческая волна»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Экскурсия в Музей МВД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Посещение бассейна ст. Нефтяник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Участие в сабантуе парк Первомайский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13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Экскурсия в Ботанический сад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Спортивно - экологическая игра «Зов джунглей»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Посещение выставочного комплекса «Ижад»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14.00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Викторина «Что я должен  знать о своих правах и обязанностях?»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15 июня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«Веселые старты», спортивно - игровая программа, парк им. М.Гафури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 июня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11.00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257300" algn="l"/>
                        </a:tabLst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ТРЦ «Мегаполис» аттракцион боулинг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48886" y="413580"/>
            <a:ext cx="6522231" cy="719573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atin typeface="Segoe Print" pitchFamily="2" charset="0"/>
              </a:rPr>
              <a:t>         Режим дня</a:t>
            </a:r>
            <a:endParaRPr lang="ru-RU" sz="3600" dirty="0">
              <a:latin typeface="Segoe Print" pitchFamily="2" charset="0"/>
            </a:endParaRPr>
          </a:p>
        </p:txBody>
      </p:sp>
      <p:sp>
        <p:nvSpPr>
          <p:cNvPr id="8194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362950" cy="52578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>
              <a:latin typeface="Trebuchet MS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b="1" i="1" smtClean="0">
                <a:latin typeface="Trebuchet MS" pitchFamily="34" charset="0"/>
              </a:rPr>
              <a:t> </a:t>
            </a:r>
            <a:endParaRPr lang="ru-RU" smtClean="0">
              <a:latin typeface="Trebuchet MS" pitchFamily="34" charset="0"/>
            </a:endParaRPr>
          </a:p>
        </p:txBody>
      </p:sp>
      <p:pic>
        <p:nvPicPr>
          <p:cNvPr id="8195" name="Рисунок 7" descr="PE0227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628775"/>
            <a:ext cx="18605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3563938" y="1700213"/>
            <a:ext cx="3529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1257300" algn="l"/>
              </a:tabLst>
            </a:pPr>
            <a:r>
              <a:rPr lang="ru-RU" sz="1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09.00 – 9.05</a:t>
            </a:r>
            <a:endParaRPr lang="ru-RU" sz="1400"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1257300" algn="l"/>
              </a:tabLst>
            </a:pPr>
            <a:r>
              <a:rPr lang="ru-RU" sz="1400" b="1">
                <a:latin typeface="Times New Roman" pitchFamily="18" charset="0"/>
                <a:ea typeface="Calibri" pitchFamily="34" charset="0"/>
                <a:cs typeface="Arial" charset="0"/>
              </a:rPr>
              <a:t>  Всем привет! Пора, пора!</a:t>
            </a:r>
            <a:endParaRPr lang="ru-RU" sz="1400"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1257300" algn="l"/>
              </a:tabLst>
            </a:pPr>
            <a:r>
              <a:rPr lang="ru-RU" sz="1400" b="1">
                <a:latin typeface="Times New Roman" pitchFamily="18" charset="0"/>
                <a:ea typeface="Calibri" pitchFamily="34" charset="0"/>
                <a:cs typeface="Arial" charset="0"/>
              </a:rPr>
              <a:t>  Вас приветствуют, друзья!</a:t>
            </a:r>
            <a:endParaRPr lang="ru-RU" sz="1400">
              <a:ea typeface="Calibri" pitchFamily="34" charset="0"/>
              <a:cs typeface="Arial" charset="0"/>
            </a:endParaRPr>
          </a:p>
        </p:txBody>
      </p:sp>
      <p:pic>
        <p:nvPicPr>
          <p:cNvPr id="8197" name="Рисунок 2" descr="CRCTR3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852738"/>
            <a:ext cx="1368425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5508625" y="2924175"/>
            <a:ext cx="2843213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6023" bIns="0" anchor="ctr">
            <a:spAutoFit/>
          </a:bodyPr>
          <a:lstStyle/>
          <a:p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09.10 – 9.20</a:t>
            </a:r>
            <a:endParaRPr lang="ru-RU" sz="14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добрым утром, детвора, </a:t>
            </a:r>
            <a:endParaRPr lang="ru-RU" sz="1400">
              <a:cs typeface="Arial" charset="0"/>
            </a:endParaRPr>
          </a:p>
          <a:p>
            <a:pPr eaLnBrk="0" hangingPunct="0"/>
            <a:r>
              <a:rPr lang="ru-RU" sz="1400" b="1">
                <a:latin typeface="Times New Roman" pitchFamily="18" charset="0"/>
              </a:rPr>
              <a:t>И тотчас же по порядку </a:t>
            </a:r>
            <a:endParaRPr lang="ru-RU" sz="1400">
              <a:cs typeface="Arial" charset="0"/>
            </a:endParaRPr>
          </a:p>
          <a:p>
            <a:pPr eaLnBrk="0" hangingPunct="0"/>
            <a:r>
              <a:rPr lang="ru-RU" sz="1400" b="1">
                <a:latin typeface="Times New Roman" pitchFamily="18" charset="0"/>
              </a:rPr>
              <a:t>Всем ребятам на зарядку!</a:t>
            </a:r>
            <a:endParaRPr lang="ru-RU" sz="1400">
              <a:cs typeface="Arial" charset="0"/>
            </a:endParaRPr>
          </a:p>
          <a:p>
            <a:pPr eaLnBrk="0" hangingPunct="0"/>
            <a:endParaRPr lang="ru-RU" sz="1400">
              <a:cs typeface="Arial" charset="0"/>
            </a:endParaRPr>
          </a:p>
        </p:txBody>
      </p:sp>
      <p:pic>
        <p:nvPicPr>
          <p:cNvPr id="8199" name="Рисунок 6" descr="c386482a611b-300x109"/>
          <p:cNvPicPr>
            <a:picLocks noChangeAspect="1" noChangeArrowheads="1"/>
          </p:cNvPicPr>
          <p:nvPr/>
        </p:nvPicPr>
        <p:blipFill>
          <a:blip r:embed="rId4"/>
          <a:srcRect r="45732"/>
          <a:stretch>
            <a:fillRect/>
          </a:stretch>
        </p:blipFill>
        <p:spPr bwMode="auto">
          <a:xfrm>
            <a:off x="1403350" y="4652963"/>
            <a:ext cx="15843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Прямоугольник 12"/>
          <p:cNvSpPr>
            <a:spLocks noChangeArrowheads="1"/>
          </p:cNvSpPr>
          <p:nvPr/>
        </p:nvSpPr>
        <p:spPr bwMode="auto">
          <a:xfrm>
            <a:off x="2987675" y="5013325"/>
            <a:ext cx="26463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rebuchet MS" pitchFamily="34" charset="0"/>
              </a:rPr>
              <a:t>        </a:t>
            </a:r>
            <a:r>
              <a:rPr lang="ru-RU" sz="1400" b="1" i="1">
                <a:latin typeface="Times New Roman" pitchFamily="18" charset="0"/>
                <a:cs typeface="Times New Roman" pitchFamily="18" charset="0"/>
              </a:rPr>
              <a:t>09.20 – 9.30                                                                                                  </a:t>
            </a:r>
            <a:r>
              <a:rPr lang="ru-RU" sz="1400" b="1">
                <a:latin typeface="Trebuchet MS" pitchFamily="34" charset="0"/>
              </a:rPr>
              <a:t>Все ребята собрались?                                                                                                   На линейку становись!</a:t>
            </a:r>
            <a:endParaRPr lang="ru-RU" sz="1400">
              <a:latin typeface="Trebuchet MS" pitchFamily="34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Содержимое 2"/>
          <p:cNvSpPr>
            <a:spLocks noGrp="1"/>
          </p:cNvSpPr>
          <p:nvPr>
            <p:ph idx="4294967295"/>
          </p:nvPr>
        </p:nvSpPr>
        <p:spPr>
          <a:xfrm>
            <a:off x="395288" y="692150"/>
            <a:ext cx="82296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400" b="1" smtClean="0">
                <a:latin typeface="Trebuchet MS" pitchFamily="34" charset="0"/>
              </a:rPr>
              <a:t>                                                                                                                         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400" b="1" smtClean="0">
                <a:latin typeface="Trebuchet MS" pitchFamily="34" charset="0"/>
              </a:rPr>
              <a:t>                                                                                                  </a:t>
            </a:r>
            <a:endParaRPr lang="ru-RU" sz="1400" smtClean="0">
              <a:latin typeface="Trebuchet MS" pitchFamily="34" charset="0"/>
            </a:endParaRPr>
          </a:p>
        </p:txBody>
      </p:sp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9219" name="Рисунок 4" descr="FD0040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88913"/>
            <a:ext cx="143827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1258888" y="508000"/>
            <a:ext cx="20637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1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09.30 - 10.00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за стол! Узнать пора, </a:t>
            </a:r>
            <a:endParaRPr lang="ru-RU" sz="1200">
              <a:cs typeface="Arial" charset="0"/>
            </a:endParaRPr>
          </a:p>
          <a:p>
            <a:pPr eaLnBrk="0" hangingPunct="0"/>
            <a:r>
              <a:rPr lang="ru-RU" sz="1200" b="1">
                <a:latin typeface="Times New Roman" pitchFamily="18" charset="0"/>
              </a:rPr>
              <a:t>Чем богаты повара!</a:t>
            </a:r>
            <a:endParaRPr lang="ru-RU" sz="1200">
              <a:cs typeface="Arial" charset="0"/>
            </a:endParaRPr>
          </a:p>
        </p:txBody>
      </p:sp>
      <p:pic>
        <p:nvPicPr>
          <p:cNvPr id="9221" name="Рисунок 7" descr="PE0228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557338"/>
            <a:ext cx="19050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8" descr="post_236762_1270494599(1)"/>
          <p:cNvPicPr>
            <a:picLocks noChangeAspect="1" noChangeArrowheads="1"/>
          </p:cNvPicPr>
          <p:nvPr/>
        </p:nvPicPr>
        <p:blipFill>
          <a:blip r:embed="rId4"/>
          <a:srcRect t="7225"/>
          <a:stretch>
            <a:fillRect/>
          </a:stretch>
        </p:blipFill>
        <p:spPr bwMode="auto">
          <a:xfrm>
            <a:off x="2627313" y="3357563"/>
            <a:ext cx="20970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6084888" y="1654175"/>
            <a:ext cx="22320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lang="ru-RU" sz="1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10.00-13.00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грустят в семействе нашем:</a:t>
            </a:r>
            <a:endParaRPr lang="ru-RU" sz="1200">
              <a:cs typeface="Arial" charset="0"/>
            </a:endParaRPr>
          </a:p>
          <a:p>
            <a:pPr eaLnBrk="0" hangingPunct="0"/>
            <a:r>
              <a:rPr lang="ru-RU" sz="1200" b="1">
                <a:latin typeface="Times New Roman" pitchFamily="18" charset="0"/>
              </a:rPr>
              <a:t>Мы поём, играем, пляшем</a:t>
            </a:r>
          </a:p>
          <a:p>
            <a:pPr eaLnBrk="0" hangingPunct="0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1200">
              <a:cs typeface="Arial" charset="0"/>
            </a:endParaRPr>
          </a:p>
          <a:p>
            <a:pPr eaLnBrk="0" hangingPunct="0"/>
            <a:endParaRPr lang="ru-RU">
              <a:cs typeface="Arial" charset="0"/>
            </a:endParaRPr>
          </a:p>
        </p:txBody>
      </p:sp>
      <p:sp>
        <p:nvSpPr>
          <p:cNvPr id="9224" name="Rectangle 9"/>
          <p:cNvSpPr>
            <a:spLocks noChangeArrowheads="1"/>
          </p:cNvSpPr>
          <p:nvPr/>
        </p:nvSpPr>
        <p:spPr bwMode="auto">
          <a:xfrm>
            <a:off x="6156325" y="2667000"/>
            <a:ext cx="29876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занятия хороши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сумеем сделать мы!</a:t>
            </a:r>
            <a:endParaRPr lang="ru-RU" sz="1200">
              <a:cs typeface="Arial" charset="0"/>
            </a:endParaRPr>
          </a:p>
          <a:p>
            <a:pPr eaLnBrk="0" hangingPunct="0"/>
            <a:endParaRPr lang="ru-RU">
              <a:cs typeface="Arial" charset="0"/>
            </a:endParaRPr>
          </a:p>
        </p:txBody>
      </p:sp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10795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1257300" algn="l"/>
              </a:tabLst>
            </a:pPr>
            <a:endParaRPr lang="ru-RU">
              <a:cs typeface="Arial" charset="0"/>
            </a:endParaRPr>
          </a:p>
        </p:txBody>
      </p:sp>
      <p:sp>
        <p:nvSpPr>
          <p:cNvPr id="9226" name="Rectangle 12"/>
          <p:cNvSpPr>
            <a:spLocks noChangeArrowheads="1"/>
          </p:cNvSpPr>
          <p:nvPr/>
        </p:nvSpPr>
        <p:spPr bwMode="auto">
          <a:xfrm>
            <a:off x="468313" y="3505200"/>
            <a:ext cx="24479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171700" algn="l"/>
              </a:tabLst>
            </a:pPr>
            <a:r>
              <a:rPr lang="ru-RU" sz="1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13.00 - 13.30</a:t>
            </a:r>
            <a:endParaRPr lang="ru-RU" sz="1200">
              <a:ea typeface="Calibri" pitchFamily="34" charset="0"/>
              <a:cs typeface="Arial" charset="0"/>
            </a:endParaRPr>
          </a:p>
          <a:p>
            <a:pPr eaLnBrk="0" hangingPunct="0">
              <a:tabLst>
                <a:tab pos="2171700" algn="l"/>
              </a:tabLst>
            </a:pPr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Нас столовая зовет – </a:t>
            </a:r>
            <a:endParaRPr lang="ru-RU" sz="1200">
              <a:cs typeface="Arial" charset="0"/>
            </a:endParaRPr>
          </a:p>
          <a:p>
            <a:pPr eaLnBrk="0" hangingPunct="0">
              <a:tabLst>
                <a:tab pos="2171700" algn="l"/>
              </a:tabLst>
            </a:pPr>
            <a:endParaRPr lang="ru-RU" sz="1200">
              <a:cs typeface="Arial" charset="0"/>
            </a:endParaRPr>
          </a:p>
        </p:txBody>
      </p:sp>
      <p:pic>
        <p:nvPicPr>
          <p:cNvPr id="9227" name="Рисунок 8" descr="ABCKID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3357563"/>
            <a:ext cx="1851025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Rectangle 13"/>
          <p:cNvSpPr>
            <a:spLocks noChangeArrowheads="1"/>
          </p:cNvSpPr>
          <p:nvPr/>
        </p:nvSpPr>
        <p:spPr bwMode="auto">
          <a:xfrm>
            <a:off x="539750" y="3963988"/>
            <a:ext cx="18716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171700" algn="l"/>
              </a:tabLst>
            </a:pPr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Суп отличный и компот!</a:t>
            </a:r>
            <a:endParaRPr lang="ru-RU" sz="1200">
              <a:ea typeface="Calibri" pitchFamily="34" charset="0"/>
              <a:cs typeface="Arial" charset="0"/>
            </a:endParaRPr>
          </a:p>
        </p:txBody>
      </p:sp>
      <p:graphicFrame>
        <p:nvGraphicFramePr>
          <p:cNvPr id="19482" name="Group 26"/>
          <p:cNvGraphicFramePr>
            <a:graphicFrameLocks noGrp="1"/>
          </p:cNvGraphicFramePr>
          <p:nvPr/>
        </p:nvGraphicFramePr>
        <p:xfrm>
          <a:off x="611188" y="5105400"/>
          <a:ext cx="3240087" cy="3503994"/>
        </p:xfrm>
        <a:graphic>
          <a:graphicData uri="http://schemas.openxmlformats.org/drawingml/2006/table">
            <a:tbl>
              <a:tblPr/>
              <a:tblGrid>
                <a:gridCol w="3240087"/>
              </a:tblGrid>
              <a:tr h="3398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16.00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 теперь всем: "ДО СВИДАНИЯ!"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Завтра снова мы придем!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9006" marR="3900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2171700" algn="l"/>
                        </a:tabLst>
                      </a:pPr>
                      <a:endParaRPr kumimoji="0" lang="ru-RU" sz="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9006" marR="39006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32" name="Рисунок 2" descr="A85WKT3CA0T94EVCAE9D8DBCA071SXXCAB9OCLYCALV2EEJCA02KM48CAV2BZ8TCA24TEMJCA1TAV9QCAZQWH7FCA7BQDKZCAMFZUJYCAW17JW8CA8G24JJCAW0TVV2CAGJ3ZDOCAEP33NWCAPIZQA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229225"/>
            <a:ext cx="13001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3" name="Прямоугольник 20"/>
          <p:cNvSpPr>
            <a:spLocks noChangeArrowheads="1"/>
          </p:cNvSpPr>
          <p:nvPr/>
        </p:nvSpPr>
        <p:spPr bwMode="auto">
          <a:xfrm>
            <a:off x="4787900" y="3284538"/>
            <a:ext cx="2087563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13.30 - 16.00</a:t>
            </a:r>
            <a:endParaRPr lang="ru-RU" sz="1200"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Сейчас фильм или              дискотека,                                                Или какая другая потеха</a:t>
            </a:r>
            <a:endParaRPr lang="ru-RU" sz="1200"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Может быть, конкурс,  а  может, игра</a:t>
            </a:r>
            <a:endParaRPr lang="ru-RU" sz="1200"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Станет сюрпризом для вас, детвора!</a:t>
            </a:r>
            <a:endParaRPr lang="ru-RU" sz="1200"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>
                <a:latin typeface="Segoe Print" pitchFamily="2" charset="0"/>
                <a:cs typeface="Browallia New" pitchFamily="34" charset="-34"/>
              </a:rPr>
              <a:t>Цели и задачи </a:t>
            </a:r>
            <a:r>
              <a:rPr lang="ru-RU" sz="2800" dirty="0" smtClean="0">
                <a:latin typeface="Segoe Print" pitchFamily="2" charset="0"/>
                <a:cs typeface="Browallia New" pitchFamily="34" charset="-34"/>
              </a:rPr>
              <a:t>программы:</a:t>
            </a:r>
            <a:r>
              <a:rPr lang="ru-RU" sz="2800" dirty="0">
                <a:latin typeface="Segoe Print" pitchFamily="2" charset="0"/>
                <a:cs typeface="Browallia New" pitchFamily="34" charset="-34"/>
              </a:rPr>
              <a:t/>
            </a:r>
            <a:br>
              <a:rPr lang="ru-RU" sz="2800" dirty="0">
                <a:latin typeface="Segoe Print" pitchFamily="2" charset="0"/>
                <a:cs typeface="Browallia New" pitchFamily="34" charset="-34"/>
              </a:rPr>
            </a:br>
            <a:endParaRPr lang="ru-RU" sz="2800" dirty="0">
              <a:latin typeface="Segoe Print" pitchFamily="2" charset="0"/>
              <a:cs typeface="Browallia New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 реализации программы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создание условий для качественного отдыха и оздоровления детей и подростков, попавших в трудную жизненную ситуацию, способствующих раскрытию и развитию интеллектуального, физического, творческого потенциала детей и подростков.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 программы: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Привлечь детей и подростков, находящихся в трудной жизненной ситуации к деятельности МБУ ОДПК «Лидер», к разнообразным формам досуга;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Организовать отдых и занятость детей «социально незащищенных категорий»;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Сохранить и укрепить здоровье детей, пропагандировать идеи здорового образа жизни среди детей и подростков, находящихся в трудной жизненной ситуации;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Преодолеть разрыв между  физическим и духовным развитием  детей средством  игры, познавательной и трудовой  деятельностью;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Формировать у детей и подростков навыки общения и толерантности;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Воспитать чувства патриотизма, гражданственности, ответственности за свое физическое и нравственное здоровье;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Предупредить детский дорожно-транспортного травматизм в летний период через систему мероприятий организуемых летними профильными лагерями.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14438" y="118428"/>
            <a:ext cx="7239000" cy="1142999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latin typeface="Segoe Print" pitchFamily="2" charset="0"/>
              </a:rPr>
              <a:t>Направления деятельности</a:t>
            </a:r>
            <a:endParaRPr lang="ru-RU" sz="2800" dirty="0">
              <a:latin typeface="Segoe Print" pitchFamily="2" charset="0"/>
            </a:endParaRPr>
          </a:p>
        </p:txBody>
      </p:sp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763713" y="3933825"/>
            <a:ext cx="6797675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6889" tIns="0" rIns="26889" bIns="0"/>
          <a:lstStyle/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</a:t>
            </a:r>
            <a:r>
              <a:rPr lang="ru-RU" sz="1400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 ГРАЖДАНСКО-ПАТРИОТИЧЕКАЯ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FF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ОРАНЖЕВЫЙ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–ХУДОЖЕСТВЕННО-ТВОРЧЕСКАЯ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FFCC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ЖЕЛТЫЙ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–ПОЗНАВАТЕЛЬНО-ОБРАЗОВАТЕЛЬНАЯ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99CC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ЗЕЛЕНЫЙ</a:t>
            </a:r>
            <a:r>
              <a:rPr lang="ru-RU" sz="1400" i="1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 ЭКОЛОГИЧЕСКАЯ И ТРУДОВАЯ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0099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ГОЛУБОЙ</a:t>
            </a:r>
            <a:r>
              <a:rPr lang="ru-RU" sz="1400" i="1"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НРАВСТВЕННО-ЭСТЕТИЧЕСКАЯ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СИНИ</a:t>
            </a:r>
            <a:r>
              <a:rPr lang="ru-RU" sz="1400" b="1" i="1">
                <a:solidFill>
                  <a:srgbClr val="33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</a:t>
            </a:r>
            <a:r>
              <a:rPr lang="ru-RU" sz="1400" i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СПОРТИВНО-ОЗДОРОВИТЕЛЬНАЯ ДЕЯТЕЛЬНОСТЬ;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tabLst>
                <a:tab pos="292100" algn="l"/>
                <a:tab pos="2446338" algn="l"/>
              </a:tabLst>
            </a:pPr>
            <a:r>
              <a:rPr lang="ru-RU" sz="1400" b="1" i="1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ФИОЛЕТОВЫЙ</a:t>
            </a:r>
            <a:r>
              <a:rPr lang="ru-RU" sz="1400" i="1">
                <a:solidFill>
                  <a:srgbClr val="6666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КУЛЬТУРНО-ДОСУГОВАЯ ДЕЯТЕЛЬНОСТЬ.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341438"/>
            <a:ext cx="56165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745</Words>
  <Application>Microsoft Office PowerPoint</Application>
  <PresentationFormat>Экран (4:3)</PresentationFormat>
  <Paragraphs>139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Изящная</vt:lpstr>
      <vt:lpstr>Летний профильный лагерь с дневным пребыванием по программе «Путешествие в лето!»</vt:lpstr>
      <vt:lpstr>Презентация PowerPoint</vt:lpstr>
      <vt:lpstr>Презентация PowerPoint</vt:lpstr>
      <vt:lpstr>Краткая аннотация:</vt:lpstr>
      <vt:lpstr>План мероприятий  профильного лагеря дневного пребывания по программе «Путешествие в лето!»  молодежного центра «Перекресток» с 03 по 16 июня 2013 года </vt:lpstr>
      <vt:lpstr>         Режим дня</vt:lpstr>
      <vt:lpstr>Презентация PowerPoint</vt:lpstr>
      <vt:lpstr>Цели и задачи программы: </vt:lpstr>
      <vt:lpstr>Направления деятельности</vt:lpstr>
      <vt:lpstr>Утро начинается с зарядки</vt:lpstr>
      <vt:lpstr>Нас столовая зовёт!</vt:lpstr>
      <vt:lpstr>Экскурсия в музей истории угнту</vt:lpstr>
      <vt:lpstr>Экскурсия в национальный музей</vt:lpstr>
      <vt:lpstr>Посещение музеев почты и связи</vt:lpstr>
      <vt:lpstr>Тематическая экскурсия «Воздушная гавань»</vt:lpstr>
      <vt:lpstr>Экскурсия в Ботанический сад</vt:lpstr>
      <vt:lpstr>Прогулка в парк«Волшебный мир»</vt:lpstr>
      <vt:lpstr>Нам пишут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Летний профильный лагерь с дневным пребыванием по программе «Путешествие в лето!»</dc:title>
  <dc:creator>user</dc:creator>
  <cp:lastModifiedBy>1</cp:lastModifiedBy>
  <cp:revision>38</cp:revision>
  <dcterms:created xsi:type="dcterms:W3CDTF">2013-08-06T10:22:47Z</dcterms:created>
  <dcterms:modified xsi:type="dcterms:W3CDTF">2013-08-15T08:28:51Z</dcterms:modified>
</cp:coreProperties>
</file>